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8" r:id="rId4"/>
    <p:sldId id="279" r:id="rId5"/>
    <p:sldId id="257" r:id="rId6"/>
    <p:sldId id="258" r:id="rId7"/>
    <p:sldId id="259" r:id="rId8"/>
    <p:sldId id="261" r:id="rId9"/>
    <p:sldId id="262" r:id="rId10"/>
    <p:sldId id="26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0" r:id="rId23"/>
    <p:sldId id="276" r:id="rId24"/>
    <p:sldId id="277" r:id="rId25"/>
    <p:sldId id="281" r:id="rId26"/>
    <p:sldId id="282" r:id="rId27"/>
    <p:sldId id="280" r:id="rId2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29AF-21EA-12BD-26E4-0343E8048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F4BEB-2484-C0BE-B4F3-693D70EFD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548A6-BBA2-BC33-E69B-520D2D3F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7358-D352-FD07-FC78-3325781D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A11F4-C175-86E4-65AE-1B0ACD26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3760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FE01-A115-0B0E-52CB-E9EE81B8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AFDDE-2D71-B6C2-939B-ADA9E209A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67BC4-DCC3-CAD8-CEBD-A4687781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618A-CC1E-60D4-C182-EF2286B1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EB64A-C06C-5B07-A9A4-59E6703F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462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9BF4C-278F-AF51-C008-F78D6D6F3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35201-9EDF-61BA-BB7E-C97F9AFE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F8B98-F68F-1885-4C0A-78C7A296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8E1BB-BC15-5054-4AA1-0ABA47CF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A577C-1F71-80F9-9D8C-0933C8E5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437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CB6D-E54B-9113-054B-2BB3160B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5CFC5-BE1F-73A8-FF52-7DC20309D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107E3-2E84-E5AE-CF63-A2FB16620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7462A-2E80-365A-089D-2C4F6068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08168-BA67-A649-C452-37F6DF27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3455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95C8-4C65-63B9-5050-6B939FF6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88D63-D469-4DCD-43FC-BEC6705A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3324-0100-2542-6DE8-EBC9A5541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BF54B-FE0E-65A5-004E-AAAADD2CE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032C1-573B-3C27-EB3B-CD490FD6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4155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36AA-5EB3-54B6-25DA-E99229F6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AFE1-8780-B811-7E97-A02C252F2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2CDC8-5411-736B-C404-6FB2BB95C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7FCA4-A5B3-A168-AE88-1A5F03FE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3F1A5-2FD0-2BB7-96EA-A1959900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54010-1885-6253-3164-AE5601E8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7767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38B8-518C-71B8-125D-15EF020D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90BF-E6A8-8096-9666-C8108F294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850E9-2900-8CE8-356D-D1AD68547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4B83B-1213-00AF-BCC5-8C4E16753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2CE4D-31AB-8A42-0FFB-2D2D5993D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0AECA-B9DC-8B0B-08D9-2258503D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0BD3E-4CF3-8DC9-3F16-ED4D1FB9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6DBD-B506-AC0F-BE09-71E2D6912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689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3742-B3F9-F19A-075F-7503E55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50E95-67C2-29BC-3252-1FAF2136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4CBE9-D553-3AD9-7DE9-404F9591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95F63-158F-0004-E241-E53B6D54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5210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DE006-B850-C90C-8F6A-ED55B9DE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1B15-5D92-1AD5-9994-60CC13E9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1B53-DDBB-0815-14E9-B6F84B9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6607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6C6B-27A0-4A35-1AD0-E2264E59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D5AB-C7C3-3FCA-3A41-42B18140B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249B2-6A1B-AEFB-38B8-D69A31D65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AF063-478E-B99C-61F1-78B44DB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386D5-BA3B-B0C8-3C3D-5B5BE881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D5549-F182-0A93-D763-E0402518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513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58D6-ADC4-76BF-1B80-AE657920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59BDF-00F8-2A07-FD33-8D568B9EB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C9BD6-CFDA-1C94-FB93-F62EBF564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AF09D-EE0E-D713-55CE-CFC5A77F5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BF1BF-DDFB-6BC1-966C-D0D889AA1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48791-26C0-76CA-8720-6CF3BA16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1592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F7C5-01ED-C731-8B86-E8E8D125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A26C0-9998-7792-8918-858648F4B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16D82-8C56-35C2-CFF0-CC244EFD2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151A2-2850-0E41-A190-DEE0774B1C48}" type="datetimeFigureOut">
              <a:rPr lang="en-IT" smtClean="0"/>
              <a:t>20/07/22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F262-14A4-B7BB-0DF4-C162461EC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71AAD-C713-30E1-8A61-B2D30DFCB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FE71-5A9F-914A-B798-8A1C61C06ED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7415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2F4536-EA83-9786-480D-F7CAB0FE3726}"/>
              </a:ext>
            </a:extLst>
          </p:cNvPr>
          <p:cNvSpPr/>
          <p:nvPr/>
        </p:nvSpPr>
        <p:spPr>
          <a:xfrm>
            <a:off x="0" y="0"/>
            <a:ext cx="12192000" cy="36884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63CBE-EBB7-B129-2262-380071255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404"/>
            <a:ext cx="9144000" cy="1979113"/>
          </a:xfrm>
        </p:spPr>
        <p:txBody>
          <a:bodyPr>
            <a:normAutofit/>
          </a:bodyPr>
          <a:lstStyle/>
          <a:p>
            <a:r>
              <a:rPr lang="en-IT" dirty="0">
                <a:solidFill>
                  <a:schemeClr val="bg1"/>
                </a:solidFill>
              </a:rPr>
              <a:t>Applying NLP &amp; ML for CSS</a:t>
            </a:r>
            <a:br>
              <a:rPr lang="en-IT" dirty="0">
                <a:solidFill>
                  <a:schemeClr val="bg1"/>
                </a:solidFill>
              </a:rPr>
            </a:br>
            <a:r>
              <a:rPr lang="en-IT" dirty="0">
                <a:solidFill>
                  <a:schemeClr val="bg1"/>
                </a:solidFill>
              </a:rPr>
              <a:t>Case studies in public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34AA9-E927-D283-292A-28D4BB7AA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353" y="2892176"/>
            <a:ext cx="11013896" cy="3786027"/>
          </a:xfrm>
        </p:spPr>
        <p:txBody>
          <a:bodyPr>
            <a:normAutofit/>
          </a:bodyPr>
          <a:lstStyle/>
          <a:p>
            <a:r>
              <a:rPr lang="en-IT" sz="3600" dirty="0">
                <a:solidFill>
                  <a:schemeClr val="bg1"/>
                </a:solidFill>
              </a:rPr>
              <a:t>Social Media on Obesity, Mental Health, Loneliness</a:t>
            </a:r>
          </a:p>
          <a:p>
            <a:endParaRPr lang="en-IT" dirty="0"/>
          </a:p>
          <a:p>
            <a:endParaRPr lang="en-IT" dirty="0"/>
          </a:p>
          <a:p>
            <a:r>
              <a:rPr lang="en-IT" b="1" dirty="0"/>
              <a:t>Yelena Mejova</a:t>
            </a:r>
          </a:p>
          <a:p>
            <a:r>
              <a:rPr lang="en-IT" dirty="0"/>
              <a:t>ISI Foundation, Italy</a:t>
            </a:r>
          </a:p>
          <a:p>
            <a:endParaRPr lang="en-IT" dirty="0"/>
          </a:p>
          <a:p>
            <a:endParaRPr lang="en-IT" dirty="0"/>
          </a:p>
          <a:p>
            <a:r>
              <a:rPr lang="en-IT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SocialComQuant Summer School, July 28, 2022,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Koç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University, Istanbul,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Turkiye</a:t>
            </a:r>
            <a:endParaRPr lang="en-IT" sz="1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Social ComQuant">
            <a:extLst>
              <a:ext uri="{FF2B5EF4-FFF2-40B4-BE49-F238E27FC236}">
                <a16:creationId xmlns:a16="http://schemas.microsoft.com/office/drawing/2014/main" id="{A1AC8394-B255-E1BA-CD95-ACBB81434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46" y="4181939"/>
            <a:ext cx="12065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2905C-6C5A-12B6-9833-7F2339A5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352" y="4243585"/>
            <a:ext cx="1206500" cy="9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38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EFAA-6B95-4963-EDF8-8B448821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D5936-743A-1071-E8EA-6F2A4D200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T" dirty="0"/>
              <a:t>Data collection </a:t>
            </a:r>
          </a:p>
          <a:p>
            <a:pPr lvl="1"/>
            <a:r>
              <a:rPr lang="en-IT" dirty="0"/>
              <a:t>Keywords, iterative</a:t>
            </a:r>
          </a:p>
          <a:p>
            <a:pPr marL="514350" indent="-514350">
              <a:buFont typeface="+mj-lt"/>
              <a:buAutoNum type="arabicPeriod"/>
            </a:pPr>
            <a:r>
              <a:rPr lang="en-IT" u="sng" dirty="0"/>
              <a:t>Geo-location</a:t>
            </a:r>
          </a:p>
          <a:p>
            <a:pPr lvl="1"/>
            <a:r>
              <a:rPr lang="en-IT" dirty="0"/>
              <a:t>Relating text, post or users to a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/>
              <a:t>Enriching text with health-related information</a:t>
            </a:r>
          </a:p>
          <a:p>
            <a:pPr lvl="1"/>
            <a:r>
              <a:rPr lang="en-IT" u="sng" dirty="0"/>
              <a:t>Mapping to foods</a:t>
            </a:r>
            <a:r>
              <a:rPr lang="en-IT" dirty="0"/>
              <a:t>, nutritional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/>
              <a:t>Comparing to known health statistics</a:t>
            </a:r>
          </a:p>
          <a:p>
            <a:pPr lvl="1"/>
            <a:r>
              <a:rPr lang="en-IT" u="sng" dirty="0"/>
              <a:t>Correlation, regression</a:t>
            </a:r>
          </a:p>
        </p:txBody>
      </p:sp>
    </p:spTree>
    <p:extLst>
      <p:ext uri="{BB962C8B-B14F-4D97-AF65-F5344CB8AC3E}">
        <p14:creationId xmlns:p14="http://schemas.microsoft.com/office/powerpoint/2010/main" val="275172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B6F97-E6FC-A737-7E38-8B3868206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1"/>
          <a:stretch/>
        </p:blipFill>
        <p:spPr>
          <a:xfrm>
            <a:off x="8676" y="762625"/>
            <a:ext cx="12183324" cy="6095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B589B1-814A-345B-F7D0-36BC21D7AFAE}"/>
              </a:ext>
            </a:extLst>
          </p:cNvPr>
          <p:cNvSpPr txBox="1"/>
          <p:nvPr/>
        </p:nvSpPr>
        <p:spPr>
          <a:xfrm>
            <a:off x="10534904" y="155751"/>
            <a:ext cx="146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dirty="0"/>
              <a:t>Obesity.ipynb</a:t>
            </a:r>
          </a:p>
        </p:txBody>
      </p:sp>
    </p:spTree>
    <p:extLst>
      <p:ext uri="{BB962C8B-B14F-4D97-AF65-F5344CB8AC3E}">
        <p14:creationId xmlns:p14="http://schemas.microsoft.com/office/powerpoint/2010/main" val="165556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EA81-4721-6A7F-B280-20625122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181" y="909852"/>
            <a:ext cx="4976973" cy="5018337"/>
          </a:xfrm>
        </p:spPr>
        <p:txBody>
          <a:bodyPr>
            <a:normAutofit/>
          </a:bodyPr>
          <a:lstStyle/>
          <a:p>
            <a:r>
              <a:rPr lang="en-IT" dirty="0"/>
              <a:t>understanding mental health: anorexia</a:t>
            </a:r>
            <a:br>
              <a:rPr lang="en-IT" dirty="0"/>
            </a:br>
            <a:br>
              <a:rPr lang="en-IT" dirty="0"/>
            </a:br>
            <a:r>
              <a:rPr lang="en-IT" sz="36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800000"/>
                </a:highlight>
              </a:rPr>
              <a:t>warning: potentially disturbing topic</a:t>
            </a:r>
          </a:p>
        </p:txBody>
      </p:sp>
      <p:pic>
        <p:nvPicPr>
          <p:cNvPr id="3074" name="Picture 2" descr="Anorexia Images | Free Vectors, Stock Photos &amp; PSD">
            <a:extLst>
              <a:ext uri="{FF2B5EF4-FFF2-40B4-BE49-F238E27FC236}">
                <a16:creationId xmlns:a16="http://schemas.microsoft.com/office/drawing/2014/main" id="{26BB6CAC-07C6-E231-E24F-22EE1C08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77" y="909852"/>
            <a:ext cx="4833991" cy="483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21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6427-41FA-17AD-E0BF-4A142DAD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study: eating disorders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36A5-DB37-9593-4EEB-74B08F2A6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Eating disorders</a:t>
            </a:r>
          </a:p>
          <a:p>
            <a:pPr lvl="1"/>
            <a:r>
              <a:rPr lang="en-IT" dirty="0"/>
              <a:t>Anorexia nervosa</a:t>
            </a:r>
          </a:p>
          <a:p>
            <a:pPr lvl="1"/>
            <a:r>
              <a:rPr lang="en-IT" dirty="0"/>
              <a:t>Bulimia nervosa</a:t>
            </a:r>
          </a:p>
          <a:p>
            <a:pPr lvl="1"/>
            <a:r>
              <a:rPr lang="en-IT" dirty="0"/>
              <a:t>Binge eating disorder</a:t>
            </a:r>
          </a:p>
          <a:p>
            <a:pPr lvl="1"/>
            <a:r>
              <a:rPr lang="en-IT" dirty="0"/>
              <a:t>Avoidant restrictive food intake</a:t>
            </a:r>
          </a:p>
          <a:p>
            <a:pPr lvl="1"/>
            <a:r>
              <a:rPr lang="en-IT" dirty="0"/>
              <a:t>Orthorexia</a:t>
            </a:r>
          </a:p>
          <a:p>
            <a:pPr lvl="1"/>
            <a:r>
              <a:rPr lang="en-IT" dirty="0"/>
              <a:t>Compulsive exercise</a:t>
            </a:r>
          </a:p>
          <a:p>
            <a:r>
              <a:rPr lang="en-IT" dirty="0"/>
              <a:t>Often have “support groups” on social media (also for recovery)</a:t>
            </a:r>
          </a:p>
          <a:p>
            <a:r>
              <a:rPr lang="en-IT" dirty="0"/>
              <a:t>Body culture, fitness/wellness industry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B9A08-883B-5A7E-4002-3E9F10A884B1}"/>
              </a:ext>
            </a:extLst>
          </p:cNvPr>
          <p:cNvSpPr txBox="1"/>
          <p:nvPr/>
        </p:nvSpPr>
        <p:spPr>
          <a:xfrm>
            <a:off x="838200" y="6492875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 dirty="0">
                <a:solidFill>
                  <a:schemeClr val="bg1">
                    <a:lumMod val="50000"/>
                  </a:schemeClr>
                </a:solidFill>
              </a:rPr>
              <a:t>https://www.nationaleatingdisorders.org/warning-signs-and-symptoms</a:t>
            </a:r>
          </a:p>
        </p:txBody>
      </p:sp>
    </p:spTree>
    <p:extLst>
      <p:ext uri="{BB962C8B-B14F-4D97-AF65-F5344CB8AC3E}">
        <p14:creationId xmlns:p14="http://schemas.microsoft.com/office/powerpoint/2010/main" val="181913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1B95-B874-17E6-F7AC-5BBA5216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pro- and anti-anorexia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A865-3DFC-9D49-9F1D-2F891E0D7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0420" cy="2397054"/>
          </a:xfrm>
        </p:spPr>
        <p:txBody>
          <a:bodyPr>
            <a:normAutofit lnSpcReduction="10000"/>
          </a:bodyPr>
          <a:lstStyle/>
          <a:p>
            <a:r>
              <a:rPr lang="en-IT" dirty="0"/>
              <a:t>Use Flickr image sharing to find pro-anorexia and pro-recovery communities</a:t>
            </a:r>
          </a:p>
          <a:p>
            <a:r>
              <a:rPr lang="en-IT" dirty="0"/>
              <a:t>Find that comments by pro-recovery users on pro-anorexia content is associated with these users staying in the community longer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D8681-713C-59C9-BC0A-42B6FFEBC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52" y="4727397"/>
            <a:ext cx="6832315" cy="137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4364E-188D-7675-6D8D-4F7A66DDC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841" y="1202075"/>
            <a:ext cx="2363057" cy="2853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24A178-9164-A6D6-999A-17742431E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45" y="4282811"/>
            <a:ext cx="2381908" cy="2248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0D9A-1BEA-9D44-66B7-333746311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453" y="4302374"/>
            <a:ext cx="1644227" cy="22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6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8ACD-B982-D4F8-27D1-445268C9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examinine anorexia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09DF-E5E3-F547-F186-93F50282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1935" cy="2273764"/>
          </a:xfrm>
        </p:spPr>
        <p:txBody>
          <a:bodyPr/>
          <a:lstStyle/>
          <a:p>
            <a:r>
              <a:rPr lang="en-IT" dirty="0"/>
              <a:t>Use posts on Tumblr to find users who show signs of recovery from anorexia</a:t>
            </a:r>
          </a:p>
          <a:p>
            <a:r>
              <a:rPr lang="en-IT" dirty="0"/>
              <a:t>Find cognitive markers of recovery, including self-reflection, positive affect, focus on food and nourishment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E8AA7-1A3F-9480-6145-CEA0C0F6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5" y="4430192"/>
            <a:ext cx="6661935" cy="1599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30353-5A82-9948-3630-CC6A65A3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745" y="1825625"/>
            <a:ext cx="4826575" cy="46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6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7D76-1C8F-A569-3743-61024408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avoiding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EE15-BC2D-F9B1-46AD-DCE0CD7AC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3915" cy="2777197"/>
          </a:xfrm>
        </p:spPr>
        <p:txBody>
          <a:bodyPr>
            <a:normAutofit lnSpcReduction="10000"/>
          </a:bodyPr>
          <a:lstStyle/>
          <a:p>
            <a:r>
              <a:rPr lang="en-IT" dirty="0"/>
              <a:t>Examine Instagram posts having pro-anorexia tags which are at some point banned by the platform</a:t>
            </a:r>
          </a:p>
          <a:p>
            <a:r>
              <a:rPr lang="en-IT" dirty="0"/>
              <a:t>Find that community adopts tags with orthographic variation to avoid detection, mostly driven by new community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D71C9-E3CA-32EA-66DC-39D4E3AA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29" y="4737759"/>
            <a:ext cx="5513655" cy="152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50979-09B1-3C42-55AD-39116E38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636" y="1931542"/>
            <a:ext cx="4712224" cy="157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04384-DE54-FB3C-25C3-05D2F0ECB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167" y="3751721"/>
            <a:ext cx="3466886" cy="270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3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BABF-6322-86E0-F979-83CEF3F1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6C47A-F9C9-3DAE-7C61-F39EB74E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Data collection</a:t>
            </a:r>
          </a:p>
          <a:p>
            <a:pPr lvl="1"/>
            <a:r>
              <a:rPr lang="en-IT" dirty="0"/>
              <a:t>user-focused vs keyword-focused</a:t>
            </a:r>
          </a:p>
          <a:p>
            <a:r>
              <a:rPr lang="en-IT" dirty="0"/>
              <a:t>Comparing communities</a:t>
            </a:r>
          </a:p>
          <a:p>
            <a:pPr lvl="1"/>
            <a:r>
              <a:rPr lang="en-IT" dirty="0"/>
              <a:t>network interactions, posting behaviors, </a:t>
            </a:r>
            <a:r>
              <a:rPr lang="en-IT" u="sng" dirty="0"/>
              <a:t>word/topic use</a:t>
            </a:r>
          </a:p>
          <a:p>
            <a:r>
              <a:rPr lang="en-IT" dirty="0"/>
              <a:t>Understanding topical focus</a:t>
            </a:r>
          </a:p>
          <a:p>
            <a:pPr lvl="1"/>
            <a:r>
              <a:rPr lang="en-IT" dirty="0"/>
              <a:t>with </a:t>
            </a:r>
            <a:r>
              <a:rPr lang="en-IT" u="sng" dirty="0"/>
              <a:t>focus on particular issues</a:t>
            </a:r>
          </a:p>
          <a:p>
            <a:r>
              <a:rPr lang="en-IT" dirty="0"/>
              <a:t>Linguistic analysis</a:t>
            </a:r>
          </a:p>
          <a:p>
            <a:pPr lvl="1"/>
            <a:r>
              <a:rPr lang="en-IT" dirty="0"/>
              <a:t>use of </a:t>
            </a:r>
            <a:r>
              <a:rPr lang="en-IT" u="sng" dirty="0"/>
              <a:t>words in cognitive, affective, etc. categories </a:t>
            </a:r>
          </a:p>
        </p:txBody>
      </p:sp>
    </p:spTree>
    <p:extLst>
      <p:ext uri="{BB962C8B-B14F-4D97-AF65-F5344CB8AC3E}">
        <p14:creationId xmlns:p14="http://schemas.microsoft.com/office/powerpoint/2010/main" val="139722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06BB7-03F8-2E85-DFF7-5596D100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21"/>
            <a:ext cx="12192000" cy="62975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34D1A-6251-5D81-813A-19BFA3853E29}"/>
              </a:ext>
            </a:extLst>
          </p:cNvPr>
          <p:cNvSpPr txBox="1"/>
          <p:nvPr/>
        </p:nvSpPr>
        <p:spPr>
          <a:xfrm>
            <a:off x="9941153" y="155751"/>
            <a:ext cx="205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dirty="0"/>
              <a:t>MentalHealth.ipynb</a:t>
            </a:r>
          </a:p>
        </p:txBody>
      </p:sp>
    </p:spTree>
    <p:extLst>
      <p:ext uri="{BB962C8B-B14F-4D97-AF65-F5344CB8AC3E}">
        <p14:creationId xmlns:p14="http://schemas.microsoft.com/office/powerpoint/2010/main" val="342325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Loneliness Affects Health">
            <a:extLst>
              <a:ext uri="{FF2B5EF4-FFF2-40B4-BE49-F238E27FC236}">
                <a16:creationId xmlns:a16="http://schemas.microsoft.com/office/drawing/2014/main" id="{E8C4660D-689F-9613-F9CB-12E346189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" b="1087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52C57-F4A1-2648-B564-E3371D6D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412" y="2276118"/>
            <a:ext cx="9689387" cy="1325563"/>
          </a:xfrm>
        </p:spPr>
        <p:txBody>
          <a:bodyPr/>
          <a:lstStyle/>
          <a:p>
            <a:r>
              <a:rPr lang="en-IT" dirty="0"/>
              <a:t>tracking loneliness</a:t>
            </a:r>
          </a:p>
        </p:txBody>
      </p:sp>
    </p:spTree>
    <p:extLst>
      <p:ext uri="{BB962C8B-B14F-4D97-AF65-F5344CB8AC3E}">
        <p14:creationId xmlns:p14="http://schemas.microsoft.com/office/powerpoint/2010/main" val="16891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7190-A47E-F414-8555-2967E83D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4343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How does one create a complete study?</a:t>
            </a:r>
          </a:p>
        </p:txBody>
      </p:sp>
    </p:spTree>
    <p:extLst>
      <p:ext uri="{BB962C8B-B14F-4D97-AF65-F5344CB8AC3E}">
        <p14:creationId xmlns:p14="http://schemas.microsoft.com/office/powerpoint/2010/main" val="3736463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5B6D-1B4D-8F19-38B6-C6ABB0FA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study: loneliness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324AA-BF86-4C9F-B486-180CF9AAA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0694" cy="4351338"/>
          </a:xfrm>
        </p:spPr>
        <p:txBody>
          <a:bodyPr/>
          <a:lstStyle/>
          <a:p>
            <a:r>
              <a:rPr lang="en-IT" dirty="0"/>
              <a:t>Loneliness is considered at epidemic levels in the US and is a concern in other countries</a:t>
            </a:r>
          </a:p>
          <a:p>
            <a:r>
              <a:rPr lang="en-IT" dirty="0"/>
              <a:t>Associated with poor mental health and physical health outcomes</a:t>
            </a:r>
          </a:p>
          <a:p>
            <a:r>
              <a:rPr lang="en-IT" dirty="0"/>
              <a:t>Social media is increasingly socially acceptable outlet for expressing emotions and building social ties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51869D-0007-04F0-C749-83E97D2A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146" y="1223963"/>
            <a:ext cx="32512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271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A1E2-85FD-6E3B-B087-D26B4A6B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loneliness during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AB2B8-8008-27AB-FFDD-FBB6A8EDF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2828568"/>
          </a:xfrm>
        </p:spPr>
        <p:txBody>
          <a:bodyPr/>
          <a:lstStyle/>
          <a:p>
            <a:r>
              <a:rPr lang="en-IT" dirty="0"/>
              <a:t>Examine Twitter posts before and during COVID-19 to measure rates of loneliness self-disclosure</a:t>
            </a:r>
          </a:p>
          <a:p>
            <a:r>
              <a:rPr lang="en-IT" dirty="0"/>
              <a:t>Track the change in emotional expression and extend typology of loneliness from previous literature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43C97-9DC3-3CF2-45AF-819EA5136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61" y="4679105"/>
            <a:ext cx="3999073" cy="1622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C0737-2FEC-31B2-49E7-1273327BA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703" y="4859920"/>
            <a:ext cx="3018743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5745A-59DB-DB0D-06A8-86FBBB60B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487" y="1687113"/>
            <a:ext cx="4896760" cy="2371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E723C5-6EA3-45D0-6B19-38314783A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0" y="4436979"/>
            <a:ext cx="3415142" cy="164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30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820B-01A0-6C3D-A6F5-BB604C82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AC373-C2D7-3935-8CC9-832F1774B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Data collection</a:t>
            </a:r>
          </a:p>
          <a:p>
            <a:pPr lvl="1"/>
            <a:r>
              <a:rPr lang="en-IT" dirty="0"/>
              <a:t>keyword-focused</a:t>
            </a:r>
          </a:p>
          <a:p>
            <a:r>
              <a:rPr lang="en-IT" dirty="0"/>
              <a:t>Data refinement</a:t>
            </a:r>
          </a:p>
          <a:p>
            <a:pPr lvl="1"/>
            <a:r>
              <a:rPr lang="en-IT" dirty="0"/>
              <a:t>using </a:t>
            </a:r>
            <a:r>
              <a:rPr lang="en-IT" u="sng" dirty="0"/>
              <a:t>supervised machine learning classifier</a:t>
            </a:r>
          </a:p>
          <a:p>
            <a:r>
              <a:rPr lang="en-IT" dirty="0"/>
              <a:t>Understanding emotional focus</a:t>
            </a:r>
          </a:p>
          <a:p>
            <a:pPr lvl="1"/>
            <a:r>
              <a:rPr lang="en-IT" dirty="0"/>
              <a:t>sentiment analysis</a:t>
            </a:r>
          </a:p>
          <a:p>
            <a:r>
              <a:rPr lang="en-IT" dirty="0"/>
              <a:t>Detecting change over time</a:t>
            </a:r>
          </a:p>
          <a:p>
            <a:pPr lvl="1"/>
            <a:r>
              <a:rPr lang="en-IT" u="sng" dirty="0"/>
              <a:t>did behavior change after an event?</a:t>
            </a:r>
          </a:p>
        </p:txBody>
      </p:sp>
    </p:spTree>
    <p:extLst>
      <p:ext uri="{BB962C8B-B14F-4D97-AF65-F5344CB8AC3E}">
        <p14:creationId xmlns:p14="http://schemas.microsoft.com/office/powerpoint/2010/main" val="607344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98C4-23EC-6020-C6D8-569C23FE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Bonus: data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7791-FAA7-FF91-043A-341D2C09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217"/>
            <a:ext cx="6518097" cy="4351338"/>
          </a:xfrm>
        </p:spPr>
        <p:txBody>
          <a:bodyPr/>
          <a:lstStyle/>
          <a:p>
            <a:r>
              <a:rPr lang="en-IT" dirty="0"/>
              <a:t>Deductive coding</a:t>
            </a:r>
          </a:p>
          <a:p>
            <a:pPr lvl="1"/>
            <a:r>
              <a:rPr lang="en-IT" dirty="0"/>
              <a:t>Pre-defined codes/classes</a:t>
            </a:r>
          </a:p>
          <a:p>
            <a:pPr lvl="1"/>
            <a:r>
              <a:rPr lang="en-IT" dirty="0"/>
              <a:t>Good for training ML classifiers and comparing across papers</a:t>
            </a:r>
          </a:p>
          <a:p>
            <a:pPr lvl="1"/>
            <a:r>
              <a:rPr lang="en-IT" dirty="0"/>
              <a:t>Doesn’t always fit the data</a:t>
            </a:r>
          </a:p>
          <a:p>
            <a:r>
              <a:rPr lang="en-IT" dirty="0"/>
              <a:t>Inductive coding</a:t>
            </a:r>
          </a:p>
          <a:p>
            <a:pPr lvl="1"/>
            <a:r>
              <a:rPr lang="en-IT" dirty="0"/>
              <a:t>Developing codes directly from data</a:t>
            </a:r>
          </a:p>
          <a:p>
            <a:pPr lvl="1"/>
            <a:r>
              <a:rPr lang="en-IT" dirty="0"/>
              <a:t>“Grounded theory”</a:t>
            </a:r>
          </a:p>
          <a:p>
            <a:pPr lvl="1"/>
            <a:r>
              <a:rPr lang="en-IT" dirty="0"/>
              <a:t>Good for understanding data and developing research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AEA72-D843-14FC-6C94-BF04CB79EC38}"/>
              </a:ext>
            </a:extLst>
          </p:cNvPr>
          <p:cNvSpPr txBox="1"/>
          <p:nvPr/>
        </p:nvSpPr>
        <p:spPr>
          <a:xfrm rot="565972">
            <a:off x="6692229" y="715578"/>
            <a:ext cx="430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>
                <a:solidFill>
                  <a:schemeClr val="accent2">
                    <a:lumMod val="75000"/>
                  </a:schemeClr>
                </a:solidFill>
              </a:rPr>
              <a:t>where does “training data” come from?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804413-4C27-1CE9-669F-9783169D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20" y="2941281"/>
            <a:ext cx="2361058" cy="480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A3EE6-011E-ED9E-E22B-204296E9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599" y="1690688"/>
            <a:ext cx="4453085" cy="1199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B5BF5E-73BE-2F6A-9363-3D5E404C7E6F}"/>
              </a:ext>
            </a:extLst>
          </p:cNvPr>
          <p:cNvSpPr txBox="1">
            <a:spLocks/>
          </p:cNvSpPr>
          <p:nvPr/>
        </p:nvSpPr>
        <p:spPr>
          <a:xfrm>
            <a:off x="7594599" y="4258836"/>
            <a:ext cx="4078840" cy="2059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dirty="0"/>
              <a:t>Inter-annotator agreement</a:t>
            </a:r>
          </a:p>
          <a:p>
            <a:pPr lvl="1"/>
            <a:r>
              <a:rPr lang="en-IT" dirty="0"/>
              <a:t>How difficult is the task?</a:t>
            </a:r>
          </a:p>
          <a:p>
            <a:r>
              <a:rPr lang="en-IT" dirty="0"/>
              <a:t>Crowdsourcing</a:t>
            </a:r>
          </a:p>
          <a:p>
            <a:pPr lvl="1"/>
            <a:r>
              <a:rPr lang="en-IT" dirty="0"/>
              <a:t>Only for easiest smallest tasks</a:t>
            </a:r>
          </a:p>
        </p:txBody>
      </p:sp>
    </p:spTree>
    <p:extLst>
      <p:ext uri="{BB962C8B-B14F-4D97-AF65-F5344CB8AC3E}">
        <p14:creationId xmlns:p14="http://schemas.microsoft.com/office/powerpoint/2010/main" val="149598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7A568-2B3E-9FB2-3009-280CEEA3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417"/>
            <a:ext cx="12192000" cy="6177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7C353-750D-7B18-4261-188450B5CCCE}"/>
              </a:ext>
            </a:extLst>
          </p:cNvPr>
          <p:cNvSpPr txBox="1"/>
          <p:nvPr/>
        </p:nvSpPr>
        <p:spPr>
          <a:xfrm>
            <a:off x="10253610" y="155751"/>
            <a:ext cx="17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dirty="0"/>
              <a:t>Loneliness.ipynb</a:t>
            </a:r>
          </a:p>
        </p:txBody>
      </p:sp>
    </p:spTree>
    <p:extLst>
      <p:ext uri="{BB962C8B-B14F-4D97-AF65-F5344CB8AC3E}">
        <p14:creationId xmlns:p14="http://schemas.microsoft.com/office/powerpoint/2010/main" val="3968476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3A8-7876-D579-5689-0C2C81A7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Also: change in behavior vs.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A5A72-1F7E-EC7C-1E7C-42FEB9BA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2744" cy="2448424"/>
          </a:xfrm>
        </p:spPr>
        <p:txBody>
          <a:bodyPr/>
          <a:lstStyle/>
          <a:p>
            <a:r>
              <a:rPr lang="en-IT" dirty="0"/>
              <a:t>How does the use of LIWC categories change for a target set of users, compared to a baseline set, after an intervention?</a:t>
            </a:r>
          </a:p>
          <a:p>
            <a:r>
              <a:rPr lang="en-IT" dirty="0"/>
              <a:t>Use Causal Impact package (R)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BC3A9-47C6-3859-6228-41AA14EE62F3}"/>
              </a:ext>
            </a:extLst>
          </p:cNvPr>
          <p:cNvSpPr txBox="1"/>
          <p:nvPr/>
        </p:nvSpPr>
        <p:spPr>
          <a:xfrm>
            <a:off x="1086492" y="393553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https://google.github.io/CausalImpact/CausalImpact.html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294AA-9BE2-02E7-699B-76E0863C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60" y="4843813"/>
            <a:ext cx="5003515" cy="144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ECCAE6-DDC9-53F4-4333-B9C0F1E6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16" y="1571761"/>
            <a:ext cx="3974614" cy="2274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A03FC-7319-1224-34ED-9C6046C5E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773" y="4400495"/>
            <a:ext cx="3250124" cy="20923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1CCDB1-0B90-E06A-D1EB-47623E654D08}"/>
              </a:ext>
            </a:extLst>
          </p:cNvPr>
          <p:cNvCxnSpPr>
            <a:cxnSpLocks/>
          </p:cNvCxnSpPr>
          <p:nvPr/>
        </p:nvCxnSpPr>
        <p:spPr>
          <a:xfrm flipV="1">
            <a:off x="9609219" y="3812251"/>
            <a:ext cx="0" cy="492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91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6824E-3FFA-7EE8-DA70-58B1A3CF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4" y="0"/>
            <a:ext cx="88882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A6327-FA5D-62AB-F549-5B1306F21288}"/>
              </a:ext>
            </a:extLst>
          </p:cNvPr>
          <p:cNvSpPr txBox="1"/>
          <p:nvPr/>
        </p:nvSpPr>
        <p:spPr>
          <a:xfrm>
            <a:off x="9000162" y="791110"/>
            <a:ext cx="2925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</a:t>
            </a:r>
          </a:p>
          <a:p>
            <a:r>
              <a:rPr lang="en-IT" dirty="0"/>
              <a:t>by Victor Suarez-Lledo</a:t>
            </a:r>
          </a:p>
          <a:p>
            <a:r>
              <a:rPr lang="en-IT" dirty="0"/>
              <a:t>example_causal_impact.html</a:t>
            </a:r>
          </a:p>
          <a:p>
            <a:r>
              <a:rPr lang="en-IT" dirty="0"/>
              <a:t>example_causal_impact.Rmd</a:t>
            </a:r>
          </a:p>
        </p:txBody>
      </p:sp>
    </p:spTree>
    <p:extLst>
      <p:ext uri="{BB962C8B-B14F-4D97-AF65-F5344CB8AC3E}">
        <p14:creationId xmlns:p14="http://schemas.microsoft.com/office/powerpoint/2010/main" val="323038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A6F8-54E7-039E-3659-7C2EFF88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C8B17-A34A-4147-B31D-90ECCDAF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4571"/>
            <a:ext cx="10515600" cy="3382391"/>
          </a:xfrm>
        </p:spPr>
        <p:txBody>
          <a:bodyPr/>
          <a:lstStyle/>
          <a:p>
            <a:pPr marL="0" indent="0" algn="ctr">
              <a:buNone/>
            </a:pPr>
            <a:r>
              <a:rPr lang="en-IT" dirty="0"/>
              <a:t>yelena.mejova@isi.it</a:t>
            </a:r>
          </a:p>
          <a:p>
            <a:pPr marL="0" indent="0" algn="ctr">
              <a:buNone/>
            </a:pPr>
            <a:r>
              <a:rPr lang="en-IT" dirty="0"/>
              <a:t>@yelenamejova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38551-816D-1D3C-CBBB-1B897277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0" y="4068924"/>
            <a:ext cx="1206500" cy="9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0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eps of the Scientific Method">
            <a:extLst>
              <a:ext uri="{FF2B5EF4-FFF2-40B4-BE49-F238E27FC236}">
                <a16:creationId xmlns:a16="http://schemas.microsoft.com/office/drawing/2014/main" id="{BD19C936-D23B-5F35-5DFE-C2AE0DA4F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53" y="350349"/>
            <a:ext cx="5649894" cy="61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5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atabase | Bruker">
            <a:extLst>
              <a:ext uri="{FF2B5EF4-FFF2-40B4-BE49-F238E27FC236}">
                <a16:creationId xmlns:a16="http://schemas.microsoft.com/office/drawing/2014/main" id="{ADD26322-522D-0E45-9E2A-85CD584B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" y="1603763"/>
            <a:ext cx="1083924" cy="10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1804E1-A061-EFB7-88F3-18A78AEC6CEC}"/>
              </a:ext>
            </a:extLst>
          </p:cNvPr>
          <p:cNvSpPr txBox="1"/>
          <p:nvPr/>
        </p:nvSpPr>
        <p:spPr>
          <a:xfrm>
            <a:off x="1935890" y="1684060"/>
            <a:ext cx="2124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Collect data</a:t>
            </a:r>
          </a:p>
          <a:p>
            <a:r>
              <a:rPr lang="en-IT" dirty="0"/>
              <a:t>keyword refinement</a:t>
            </a:r>
          </a:p>
          <a:p>
            <a:r>
              <a:rPr lang="en-IT" dirty="0"/>
              <a:t>information retrieval</a:t>
            </a:r>
          </a:p>
        </p:txBody>
      </p:sp>
      <p:pic>
        <p:nvPicPr>
          <p:cNvPr id="5" name="Picture 2" descr="Database | Bruker">
            <a:extLst>
              <a:ext uri="{FF2B5EF4-FFF2-40B4-BE49-F238E27FC236}">
                <a16:creationId xmlns:a16="http://schemas.microsoft.com/office/drawing/2014/main" id="{3E25660A-D6B3-0A85-A056-8FEAE36B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88" y="1603763"/>
            <a:ext cx="1083924" cy="10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D4939-0ADF-EF83-2CAB-3E31B9375193}"/>
              </a:ext>
            </a:extLst>
          </p:cNvPr>
          <p:cNvSpPr txBox="1"/>
          <p:nvPr/>
        </p:nvSpPr>
        <p:spPr>
          <a:xfrm>
            <a:off x="5724442" y="1684060"/>
            <a:ext cx="2347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Refine data</a:t>
            </a:r>
          </a:p>
          <a:p>
            <a:r>
              <a:rPr lang="en-IT" dirty="0"/>
              <a:t>relevance classification</a:t>
            </a:r>
          </a:p>
          <a:p>
            <a:r>
              <a:rPr lang="en-IT" dirty="0"/>
              <a:t>bot/anomaly detection</a:t>
            </a:r>
          </a:p>
        </p:txBody>
      </p:sp>
      <p:pic>
        <p:nvPicPr>
          <p:cNvPr id="8196" name="Picture 4" descr="11,006 Click icon transparent: immagini, foto stock e grafica vettoriale |  Shutterstock">
            <a:extLst>
              <a:ext uri="{FF2B5EF4-FFF2-40B4-BE49-F238E27FC236}">
                <a16:creationId xmlns:a16="http://schemas.microsoft.com/office/drawing/2014/main" id="{605DECCE-1DD7-30A6-1CA7-322F47506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7933" r="17122" b="15257"/>
          <a:stretch/>
        </p:blipFill>
        <p:spPr bwMode="auto">
          <a:xfrm>
            <a:off x="9008597" y="1966378"/>
            <a:ext cx="530767" cy="64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AB3D2-D4E1-8B21-C621-A888A6C4D014}"/>
              </a:ext>
            </a:extLst>
          </p:cNvPr>
          <p:cNvSpPr txBox="1"/>
          <p:nvPr/>
        </p:nvSpPr>
        <p:spPr>
          <a:xfrm>
            <a:off x="9003446" y="1395842"/>
            <a:ext cx="154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Extract signals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A4CB-12A9-E752-E8CD-4D044E1328DC}"/>
              </a:ext>
            </a:extLst>
          </p:cNvPr>
          <p:cNvSpPr txBox="1"/>
          <p:nvPr/>
        </p:nvSpPr>
        <p:spPr>
          <a:xfrm>
            <a:off x="9539364" y="1992920"/>
            <a:ext cx="98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activity</a:t>
            </a:r>
          </a:p>
          <a:p>
            <a:r>
              <a:rPr lang="en-IT" dirty="0"/>
              <a:t>statistics</a:t>
            </a:r>
          </a:p>
        </p:txBody>
      </p:sp>
      <p:pic>
        <p:nvPicPr>
          <p:cNvPr id="8198" name="Picture 6" descr="Immagini clipart Soft Drink In una Coppa di ClipArt">
            <a:extLst>
              <a:ext uri="{FF2B5EF4-FFF2-40B4-BE49-F238E27FC236}">
                <a16:creationId xmlns:a16="http://schemas.microsoft.com/office/drawing/2014/main" id="{76787426-75F8-44B5-B023-2C08A4CA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113" y="2889480"/>
            <a:ext cx="264474" cy="5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247FC-C290-87EE-1708-540FF3FFE71E}"/>
              </a:ext>
            </a:extLst>
          </p:cNvPr>
          <p:cNvSpPr txBox="1"/>
          <p:nvPr/>
        </p:nvSpPr>
        <p:spPr>
          <a:xfrm>
            <a:off x="9539364" y="2768602"/>
            <a:ext cx="1691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behavior</a:t>
            </a:r>
          </a:p>
          <a:p>
            <a:r>
              <a:rPr lang="en-IT" dirty="0"/>
              <a:t>classification/</a:t>
            </a:r>
          </a:p>
          <a:p>
            <a:r>
              <a:rPr lang="en-IT" dirty="0"/>
              <a:t>characterization</a:t>
            </a:r>
          </a:p>
        </p:txBody>
      </p:sp>
      <p:pic>
        <p:nvPicPr>
          <p:cNvPr id="8200" name="Picture 8" descr="Premium Vector | Cute vector friendship clipart. hand drawn doodle  illustration best friends, smile">
            <a:extLst>
              <a:ext uri="{FF2B5EF4-FFF2-40B4-BE49-F238E27FC236}">
                <a16:creationId xmlns:a16="http://schemas.microsoft.com/office/drawing/2014/main" id="{57CEE247-C695-A9CF-1D0A-48CCE667E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28779" r="10650" b="29888"/>
          <a:stretch/>
        </p:blipFill>
        <p:spPr bwMode="auto">
          <a:xfrm>
            <a:off x="8742677" y="3941046"/>
            <a:ext cx="714910" cy="37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23CAF-D90A-CEF0-B2D0-64079A225E6A}"/>
              </a:ext>
            </a:extLst>
          </p:cNvPr>
          <p:cNvSpPr txBox="1"/>
          <p:nvPr/>
        </p:nvSpPr>
        <p:spPr>
          <a:xfrm>
            <a:off x="9539363" y="3748356"/>
            <a:ext cx="1691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social</a:t>
            </a:r>
          </a:p>
          <a:p>
            <a:r>
              <a:rPr lang="en-IT" dirty="0"/>
              <a:t>classification/</a:t>
            </a:r>
          </a:p>
          <a:p>
            <a:r>
              <a:rPr lang="en-IT" dirty="0"/>
              <a:t>characterization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37F3F-42F6-D06A-5F2F-42FE0AEBD303}"/>
              </a:ext>
            </a:extLst>
          </p:cNvPr>
          <p:cNvSpPr txBox="1"/>
          <p:nvPr/>
        </p:nvSpPr>
        <p:spPr>
          <a:xfrm>
            <a:off x="5747730" y="3943562"/>
            <a:ext cx="2359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Relate to external data</a:t>
            </a:r>
          </a:p>
          <a:p>
            <a:r>
              <a:rPr lang="en-IT" dirty="0"/>
              <a:t>surveys</a:t>
            </a:r>
          </a:p>
          <a:p>
            <a:r>
              <a:rPr lang="en-IT" dirty="0"/>
              <a:t>census</a:t>
            </a:r>
          </a:p>
          <a:p>
            <a:r>
              <a:rPr lang="en-IT" dirty="0"/>
              <a:t>events</a:t>
            </a:r>
          </a:p>
        </p:txBody>
      </p:sp>
      <p:pic>
        <p:nvPicPr>
          <p:cNvPr id="8202" name="Picture 10" descr="Gps Icons Vector Art, Icons, and Graphics for Free Download">
            <a:extLst>
              <a:ext uri="{FF2B5EF4-FFF2-40B4-BE49-F238E27FC236}">
                <a16:creationId xmlns:a16="http://schemas.microsoft.com/office/drawing/2014/main" id="{956470A0-EABC-6DAB-096E-1EFBDE157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9821" r="17041" b="8203"/>
          <a:stretch/>
        </p:blipFill>
        <p:spPr bwMode="auto">
          <a:xfrm>
            <a:off x="9100822" y="4674743"/>
            <a:ext cx="407959" cy="5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035E8D-0AD7-7208-3297-D9D2D496076F}"/>
              </a:ext>
            </a:extLst>
          </p:cNvPr>
          <p:cNvSpPr txBox="1"/>
          <p:nvPr/>
        </p:nvSpPr>
        <p:spPr>
          <a:xfrm>
            <a:off x="9539363" y="4746931"/>
            <a:ext cx="12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geolocation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0C134-2494-41FE-AA9D-6EF038A3C9AB}"/>
              </a:ext>
            </a:extLst>
          </p:cNvPr>
          <p:cNvSpPr txBox="1"/>
          <p:nvPr/>
        </p:nvSpPr>
        <p:spPr>
          <a:xfrm>
            <a:off x="9539363" y="516481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…</a:t>
            </a:r>
          </a:p>
        </p:txBody>
      </p:sp>
      <p:pic>
        <p:nvPicPr>
          <p:cNvPr id="8204" name="Picture 12" descr="Globe Earth Simple Illustration Circle Shape Grafica di sabavector ·  Creative Fabrica">
            <a:extLst>
              <a:ext uri="{FF2B5EF4-FFF2-40B4-BE49-F238E27FC236}">
                <a16:creationId xmlns:a16="http://schemas.microsoft.com/office/drawing/2014/main" id="{44A23E08-F13A-9245-4810-611914975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9" t="23416" r="32253" b="23416"/>
          <a:stretch/>
        </p:blipFill>
        <p:spPr bwMode="auto">
          <a:xfrm>
            <a:off x="4852770" y="4107771"/>
            <a:ext cx="788187" cy="7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FD3196-0715-E608-DCCA-28AF0E902F8E}"/>
              </a:ext>
            </a:extLst>
          </p:cNvPr>
          <p:cNvSpPr txBox="1"/>
          <p:nvPr/>
        </p:nvSpPr>
        <p:spPr>
          <a:xfrm>
            <a:off x="1907808" y="3943562"/>
            <a:ext cx="1887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Perform analysis</a:t>
            </a:r>
          </a:p>
          <a:p>
            <a:r>
              <a:rPr lang="en-IT" dirty="0"/>
              <a:t>characterization</a:t>
            </a:r>
          </a:p>
          <a:p>
            <a:r>
              <a:rPr lang="en-IT" dirty="0"/>
              <a:t>comparison</a:t>
            </a:r>
          </a:p>
          <a:p>
            <a:r>
              <a:rPr lang="en-IT" dirty="0"/>
              <a:t>hypothesis testing</a:t>
            </a:r>
          </a:p>
        </p:txBody>
      </p:sp>
      <p:pic>
        <p:nvPicPr>
          <p:cNvPr id="8206" name="Picture 14" descr="Chart | H5P">
            <a:extLst>
              <a:ext uri="{FF2B5EF4-FFF2-40B4-BE49-F238E27FC236}">
                <a16:creationId xmlns:a16="http://schemas.microsoft.com/office/drawing/2014/main" id="{DBE7B006-DEE7-B353-7D20-432FB106D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6" y="3916343"/>
            <a:ext cx="1231107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63C54-8A47-90D3-FCD3-AD5DA91068E8}"/>
              </a:ext>
            </a:extLst>
          </p:cNvPr>
          <p:cNvSpPr txBox="1"/>
          <p:nvPr/>
        </p:nvSpPr>
        <p:spPr>
          <a:xfrm>
            <a:off x="1935890" y="289839"/>
            <a:ext cx="225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Hypothesis formation</a:t>
            </a:r>
          </a:p>
          <a:p>
            <a:r>
              <a:rPr lang="en-IT" dirty="0"/>
              <a:t>+ previous literature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238F4-9A23-C785-4A29-156DEE215AF4}"/>
              </a:ext>
            </a:extLst>
          </p:cNvPr>
          <p:cNvSpPr txBox="1"/>
          <p:nvPr/>
        </p:nvSpPr>
        <p:spPr>
          <a:xfrm>
            <a:off x="1907808" y="5878532"/>
            <a:ext cx="20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Draw conclusions</a:t>
            </a:r>
          </a:p>
          <a:p>
            <a:r>
              <a:rPr lang="en-IT" dirty="0"/>
              <a:t>+ previous literature</a:t>
            </a:r>
          </a:p>
        </p:txBody>
      </p:sp>
      <p:pic>
        <p:nvPicPr>
          <p:cNvPr id="8208" name="Picture 16" descr="Light Bulb Idea Vector Art, Icons, and Graphics for Free Download">
            <a:extLst>
              <a:ext uri="{FF2B5EF4-FFF2-40B4-BE49-F238E27FC236}">
                <a16:creationId xmlns:a16="http://schemas.microsoft.com/office/drawing/2014/main" id="{17EC53CC-5F67-6DF9-479A-FD5FB92E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112" y="193778"/>
            <a:ext cx="773391" cy="77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Writing on Paper clipart images - Clipart World">
            <a:extLst>
              <a:ext uri="{FF2B5EF4-FFF2-40B4-BE49-F238E27FC236}">
                <a16:creationId xmlns:a16="http://schemas.microsoft.com/office/drawing/2014/main" id="{DC316A1B-3E81-7740-2CFF-2B87BC74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40" y="5858030"/>
            <a:ext cx="682732" cy="6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8F64853-7B36-B356-BE10-BE62BD7E3618}"/>
              </a:ext>
            </a:extLst>
          </p:cNvPr>
          <p:cNvSpPr/>
          <p:nvPr/>
        </p:nvSpPr>
        <p:spPr>
          <a:xfrm>
            <a:off x="441788" y="1160980"/>
            <a:ext cx="11322121" cy="448156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F762712-7C17-01FE-604B-4AE436449F97}"/>
              </a:ext>
            </a:extLst>
          </p:cNvPr>
          <p:cNvSpPr/>
          <p:nvPr/>
        </p:nvSpPr>
        <p:spPr>
          <a:xfrm>
            <a:off x="4147236" y="1891373"/>
            <a:ext cx="534256" cy="57359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EADE64-542E-E213-2670-43F485777D1D}"/>
              </a:ext>
            </a:extLst>
          </p:cNvPr>
          <p:cNvSpPr/>
          <p:nvPr/>
        </p:nvSpPr>
        <p:spPr>
          <a:xfrm>
            <a:off x="8271270" y="1858928"/>
            <a:ext cx="534256" cy="57359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9855C3E-7113-962E-BCF1-BA854898CEFC}"/>
              </a:ext>
            </a:extLst>
          </p:cNvPr>
          <p:cNvSpPr/>
          <p:nvPr/>
        </p:nvSpPr>
        <p:spPr>
          <a:xfrm rot="10800000">
            <a:off x="8208421" y="4333923"/>
            <a:ext cx="534256" cy="57359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FCA57FE-DD31-C3C8-DF14-092CB253B9E1}"/>
              </a:ext>
            </a:extLst>
          </p:cNvPr>
          <p:cNvSpPr/>
          <p:nvPr/>
        </p:nvSpPr>
        <p:spPr>
          <a:xfrm rot="10800000">
            <a:off x="4060702" y="4328895"/>
            <a:ext cx="534256" cy="57359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3CA3DD7-2F65-2363-9E0E-73456A4158F9}"/>
              </a:ext>
            </a:extLst>
          </p:cNvPr>
          <p:cNvSpPr/>
          <p:nvPr/>
        </p:nvSpPr>
        <p:spPr>
          <a:xfrm rot="5400000">
            <a:off x="2328942" y="5268708"/>
            <a:ext cx="534256" cy="57359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9BB2294-1981-7F3D-78D0-11DC18DAF60E}"/>
              </a:ext>
            </a:extLst>
          </p:cNvPr>
          <p:cNvSpPr/>
          <p:nvPr/>
        </p:nvSpPr>
        <p:spPr>
          <a:xfrm rot="5400000">
            <a:off x="2297539" y="972717"/>
            <a:ext cx="534256" cy="57359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3025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cret Side Effects of Eating Fast Food, Says Science — Eat This Not That -  Stat On Foods">
            <a:extLst>
              <a:ext uri="{FF2B5EF4-FFF2-40B4-BE49-F238E27FC236}">
                <a16:creationId xmlns:a16="http://schemas.microsoft.com/office/drawing/2014/main" id="{ED7292B5-62F6-C31D-BF3B-77122E63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0" b="575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EC0A46-020C-4AEA-ABEB-9BE4EB6C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T" sz="6000" dirty="0"/>
              <a:t>tracking ”lifestyle” diseases</a:t>
            </a:r>
          </a:p>
        </p:txBody>
      </p:sp>
    </p:spTree>
    <p:extLst>
      <p:ext uri="{BB962C8B-B14F-4D97-AF65-F5344CB8AC3E}">
        <p14:creationId xmlns:p14="http://schemas.microsoft.com/office/powerpoint/2010/main" val="418311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DEFB-084E-708C-50D1-E84C9926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study: obesity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2BED5-AFE6-E75D-9C76-AB27B2F2C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“lifestyle diseases”</a:t>
            </a:r>
          </a:p>
          <a:p>
            <a:pPr lvl="1"/>
            <a:r>
              <a:rPr lang="en-US" dirty="0"/>
              <a:t>Behaviors: smoking, unhealthy diet, and physical inactivity </a:t>
            </a:r>
          </a:p>
          <a:p>
            <a:pPr lvl="1"/>
            <a:r>
              <a:rPr lang="en-US" dirty="0"/>
              <a:t>Chronic diseases: heart disease, stroke, diabetes (II), obesity, metabolic syndrome, chronic obstructive pulmonary disease, and some types of cancer</a:t>
            </a:r>
          </a:p>
          <a:p>
            <a:r>
              <a:rPr lang="en-US" dirty="0"/>
              <a:t>Environmental considerations</a:t>
            </a:r>
          </a:p>
          <a:p>
            <a:pPr lvl="1"/>
            <a:r>
              <a:rPr lang="en-US" dirty="0"/>
              <a:t>Food deserts</a:t>
            </a:r>
          </a:p>
          <a:p>
            <a:pPr lvl="1"/>
            <a:r>
              <a:rPr lang="en-US" dirty="0"/>
              <a:t>Socio-economic inequality</a:t>
            </a:r>
          </a:p>
          <a:p>
            <a:r>
              <a:rPr lang="en-US" dirty="0"/>
              <a:t>Social media</a:t>
            </a:r>
          </a:p>
          <a:p>
            <a:pPr lvl="1"/>
            <a:r>
              <a:rPr lang="en-US" dirty="0"/>
              <a:t>Captures behaviors, beliefs, intentions, trust, etc.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217FD-EF1B-76BB-E3E9-027BB8E25CE7}"/>
              </a:ext>
            </a:extLst>
          </p:cNvPr>
          <p:cNvSpPr txBox="1"/>
          <p:nvPr/>
        </p:nvSpPr>
        <p:spPr>
          <a:xfrm>
            <a:off x="945222" y="6550223"/>
            <a:ext cx="8139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 dirty="0">
                <a:solidFill>
                  <a:schemeClr val="bg1">
                    <a:lumMod val="50000"/>
                  </a:schemeClr>
                </a:solidFill>
              </a:rPr>
              <a:t>https://www.un.org/en/chronicle/article/lifestyle-diseases-economic-burden-health-services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E8136-C85D-5EC9-597E-AEBA77BB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950" y="1825625"/>
            <a:ext cx="1609333" cy="5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4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CDD-220B-6771-9A5B-165EBBD1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food deserts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FB27E-CE2F-7C91-4605-D98E4D291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8097" cy="2016910"/>
          </a:xfrm>
        </p:spPr>
        <p:txBody>
          <a:bodyPr/>
          <a:lstStyle/>
          <a:p>
            <a:r>
              <a:rPr lang="en-IT" dirty="0"/>
              <a:t>Use Instagram posts to track nutritional value of posts in food deserts</a:t>
            </a:r>
          </a:p>
          <a:p>
            <a:r>
              <a:rPr lang="en-IT" dirty="0"/>
              <a:t>Find content from food deserts is higher in fat, cholesterol, and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9CDFB-553E-6BE5-5657-6A96FC9C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345" y="1672315"/>
            <a:ext cx="4093824" cy="217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28283-3D03-7AF6-C9A9-E8A4A979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1" y="4368254"/>
            <a:ext cx="7541231" cy="16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DDE3-9DF0-5AA6-9378-C6C4F0C2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recipe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B15C2-99CB-14FA-0B00-D8E82E76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9166" cy="2191571"/>
          </a:xfrm>
        </p:spPr>
        <p:txBody>
          <a:bodyPr/>
          <a:lstStyle/>
          <a:p>
            <a:r>
              <a:rPr lang="en-IT" dirty="0"/>
              <a:t>Use recipes around the world to understand connections between cuisines</a:t>
            </a:r>
          </a:p>
          <a:p>
            <a:r>
              <a:rPr lang="en-IT" dirty="0"/>
              <a:t>Correlate nutrition value to country health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558E3-81BD-3D4C-1395-EADCA51B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96" y="4614803"/>
            <a:ext cx="6303106" cy="169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A5F23-508D-D85E-8091-34946FCDE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02" y="211196"/>
            <a:ext cx="3824328" cy="380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A686C-4616-5F93-2A01-DD4BD947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735" y="4078082"/>
            <a:ext cx="3304041" cy="270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2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EA1E-8015-1CF8-8AA4-CBD23661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Example: obesity &amp; diabetes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79B3F-8894-F898-6264-386CECFA4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501" cy="2201845"/>
          </a:xfrm>
        </p:spPr>
        <p:txBody>
          <a:bodyPr/>
          <a:lstStyle/>
          <a:p>
            <a:r>
              <a:rPr lang="en-IT" dirty="0"/>
              <a:t>Use Twitter posts to calculate caloric value of mentioned foods</a:t>
            </a:r>
          </a:p>
          <a:p>
            <a:r>
              <a:rPr lang="en-IT" dirty="0"/>
              <a:t>Relate caloric values to health statistics in states within USA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28D0E-9253-77D6-ED05-8BDFF454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28" y="4266499"/>
            <a:ext cx="6236842" cy="1623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9067A-54D6-03FF-3696-1C779F590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538" y="1030826"/>
            <a:ext cx="3056266" cy="2338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28531-0778-0498-F764-7B800D9B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98" y="3488823"/>
            <a:ext cx="4590746" cy="317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7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766</Words>
  <Application>Microsoft Macintosh PowerPoint</Application>
  <PresentationFormat>Widescreen</PresentationFormat>
  <Paragraphs>143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Applying NLP &amp; ML for CSS Case studies in public health</vt:lpstr>
      <vt:lpstr>How does one create a complete study?</vt:lpstr>
      <vt:lpstr>PowerPoint Presentation</vt:lpstr>
      <vt:lpstr>PowerPoint Presentation</vt:lpstr>
      <vt:lpstr>tracking ”lifestyle” diseases</vt:lpstr>
      <vt:lpstr>Case study: obesity</vt:lpstr>
      <vt:lpstr>Example: food deserts</vt:lpstr>
      <vt:lpstr>Example: recipe networks</vt:lpstr>
      <vt:lpstr>Example: obesity &amp; diabetes </vt:lpstr>
      <vt:lpstr>Methodology</vt:lpstr>
      <vt:lpstr>PowerPoint Presentation</vt:lpstr>
      <vt:lpstr>understanding mental health: anorexia  warning: potentially disturbing topic</vt:lpstr>
      <vt:lpstr>Case study: eating disorders</vt:lpstr>
      <vt:lpstr>Example: pro- and anti-anorexia</vt:lpstr>
      <vt:lpstr>Example: examinine anorexia recovery</vt:lpstr>
      <vt:lpstr>Example: avoiding detection</vt:lpstr>
      <vt:lpstr>Methodology</vt:lpstr>
      <vt:lpstr>PowerPoint Presentation</vt:lpstr>
      <vt:lpstr>tracking loneliness</vt:lpstr>
      <vt:lpstr>Case study: loneliness</vt:lpstr>
      <vt:lpstr>Example: loneliness during COVID-19</vt:lpstr>
      <vt:lpstr>Methodology</vt:lpstr>
      <vt:lpstr>Bonus: data annotation</vt:lpstr>
      <vt:lpstr>PowerPoint Presentation</vt:lpstr>
      <vt:lpstr>Also: change in behavior vs. baseline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NLP &amp; ML for CSS Case studies in public health</dc:title>
  <dc:creator>Yelena Mejova</dc:creator>
  <cp:lastModifiedBy>Yelena Mejova</cp:lastModifiedBy>
  <cp:revision>41</cp:revision>
  <dcterms:created xsi:type="dcterms:W3CDTF">2022-07-19T08:13:21Z</dcterms:created>
  <dcterms:modified xsi:type="dcterms:W3CDTF">2022-07-20T12:31:01Z</dcterms:modified>
</cp:coreProperties>
</file>